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536768A-593D-428C-A996-60B8087E8920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8FB7C183-1235-4DB6-977A-26C722BC8F7D}">
      <dgm:prSet phldrT="[Testo]"/>
      <dgm:spPr>
        <a:ln>
          <a:noFill/>
        </a:ln>
      </dgm:spPr>
      <dgm:t>
        <a:bodyPr/>
        <a:lstStyle/>
        <a:p>
          <a:r>
            <a:rPr lang="it-IT" dirty="0" smtClean="0">
              <a:ln>
                <a:noFill/>
              </a:ln>
              <a:latin typeface="Times New Roman" panose="02020603050405020304" pitchFamily="18" charset="0"/>
              <a:cs typeface="Times New Roman" panose="02020603050405020304" pitchFamily="18" charset="0"/>
            </a:rPr>
            <a:t>Sostanze specifiche</a:t>
          </a:r>
          <a:endParaRPr lang="it-IT" dirty="0">
            <a:ln>
              <a:noFill/>
            </a:ln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3BE4BE5-D281-4773-8FE5-59BD0DA08DDA}" type="parTrans" cxnId="{D94115DB-A9A7-437A-95C2-5401DDC41E1D}">
      <dgm:prSet/>
      <dgm:spPr/>
      <dgm:t>
        <a:bodyPr/>
        <a:lstStyle/>
        <a:p>
          <a:endParaRPr lang="it-IT"/>
        </a:p>
      </dgm:t>
    </dgm:pt>
    <dgm:pt modelId="{24E5CCBA-4356-484C-B4E7-BFB9ED9C5DCF}" type="sibTrans" cxnId="{D94115DB-A9A7-437A-95C2-5401DDC41E1D}">
      <dgm:prSet/>
      <dgm:spPr/>
      <dgm:t>
        <a:bodyPr/>
        <a:lstStyle/>
        <a:p>
          <a:endParaRPr lang="it-IT"/>
        </a:p>
      </dgm:t>
    </dgm:pt>
    <dgm:pt modelId="{866C40D5-6961-4368-8C0E-48029A7FBC50}">
      <dgm:prSet phldrT="[Testo]"/>
      <dgm:spPr>
        <a:ln>
          <a:noFill/>
        </a:ln>
      </dgm:spPr>
      <dgm:t>
        <a:bodyPr/>
        <a:lstStyle/>
        <a:p>
          <a:r>
            <a:rPr lang="it-IT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Sostanze ricreative – test del capello</a:t>
          </a:r>
          <a:endParaRPr lang="it-IT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488BC3-DCFE-4FAA-995B-B0F22CC34864}" type="parTrans" cxnId="{24E12CC1-CBB0-4751-B416-1E83CA3F1EF0}">
      <dgm:prSet/>
      <dgm:spPr/>
      <dgm:t>
        <a:bodyPr/>
        <a:lstStyle/>
        <a:p>
          <a:endParaRPr lang="it-IT"/>
        </a:p>
      </dgm:t>
    </dgm:pt>
    <dgm:pt modelId="{AA3B3A6B-A003-4546-91D7-6AE973F360AF}" type="sibTrans" cxnId="{24E12CC1-CBB0-4751-B416-1E83CA3F1EF0}">
      <dgm:prSet/>
      <dgm:spPr/>
      <dgm:t>
        <a:bodyPr/>
        <a:lstStyle/>
        <a:p>
          <a:endParaRPr lang="it-IT"/>
        </a:p>
      </dgm:t>
    </dgm:pt>
    <dgm:pt modelId="{DD081A82-A171-4DEB-AC64-EE39597CDCEB}">
      <dgm:prSet phldrT="[Testo]"/>
      <dgm:spPr>
        <a:ln>
          <a:noFill/>
        </a:ln>
      </dgm:spPr>
      <dgm:t>
        <a:bodyPr/>
        <a:lstStyle/>
        <a:p>
          <a:r>
            <a:rPr lang="it-IT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Sostanze terapeutiche – rapporto medico + perizia tossicologica clinica</a:t>
          </a:r>
          <a:endParaRPr lang="it-IT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109B29-365E-4053-946E-A7264A89EA05}" type="parTrans" cxnId="{F2FFBDCC-63B6-4155-BB19-550609AFC20A}">
      <dgm:prSet/>
      <dgm:spPr/>
      <dgm:t>
        <a:bodyPr/>
        <a:lstStyle/>
        <a:p>
          <a:endParaRPr lang="it-IT"/>
        </a:p>
      </dgm:t>
    </dgm:pt>
    <dgm:pt modelId="{A5E7FDD9-E674-41C6-8BB1-570C2297C085}" type="sibTrans" cxnId="{F2FFBDCC-63B6-4155-BB19-550609AFC20A}">
      <dgm:prSet/>
      <dgm:spPr/>
      <dgm:t>
        <a:bodyPr/>
        <a:lstStyle/>
        <a:p>
          <a:endParaRPr lang="it-IT"/>
        </a:p>
      </dgm:t>
    </dgm:pt>
    <dgm:pt modelId="{295BF5BD-EBAA-48DF-AF3A-DC123CEE249D}" type="pres">
      <dgm:prSet presAssocID="{C536768A-593D-428C-A996-60B8087E892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CCA4B365-514D-45C9-9528-44DCE7D76038}" type="pres">
      <dgm:prSet presAssocID="{8FB7C183-1235-4DB6-977A-26C722BC8F7D}" presName="root1" presStyleCnt="0"/>
      <dgm:spPr/>
    </dgm:pt>
    <dgm:pt modelId="{03EF2154-46CE-40A6-8D5A-DEA014E4D216}" type="pres">
      <dgm:prSet presAssocID="{8FB7C183-1235-4DB6-977A-26C722BC8F7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FE6DD5C8-E1DE-43EF-A3B3-051B2DB2A0CF}" type="pres">
      <dgm:prSet presAssocID="{8FB7C183-1235-4DB6-977A-26C722BC8F7D}" presName="level2hierChild" presStyleCnt="0"/>
      <dgm:spPr/>
    </dgm:pt>
    <dgm:pt modelId="{D3BD054D-8853-4598-A9B9-FA829422B9FE}" type="pres">
      <dgm:prSet presAssocID="{91488BC3-DCFE-4FAA-995B-B0F22CC34864}" presName="conn2-1" presStyleLbl="parChTrans1D2" presStyleIdx="0" presStyleCnt="2"/>
      <dgm:spPr/>
      <dgm:t>
        <a:bodyPr/>
        <a:lstStyle/>
        <a:p>
          <a:endParaRPr lang="it-IT"/>
        </a:p>
      </dgm:t>
    </dgm:pt>
    <dgm:pt modelId="{6D93351A-64F3-4EB1-A1E4-51FEC84A20FF}" type="pres">
      <dgm:prSet presAssocID="{91488BC3-DCFE-4FAA-995B-B0F22CC34864}" presName="connTx" presStyleLbl="parChTrans1D2" presStyleIdx="0" presStyleCnt="2"/>
      <dgm:spPr/>
      <dgm:t>
        <a:bodyPr/>
        <a:lstStyle/>
        <a:p>
          <a:endParaRPr lang="it-IT"/>
        </a:p>
      </dgm:t>
    </dgm:pt>
    <dgm:pt modelId="{FD71A98B-7878-4070-A701-F69F43765B46}" type="pres">
      <dgm:prSet presAssocID="{866C40D5-6961-4368-8C0E-48029A7FBC50}" presName="root2" presStyleCnt="0"/>
      <dgm:spPr/>
    </dgm:pt>
    <dgm:pt modelId="{1BAABE90-17F2-43FC-A265-1D28A8C81374}" type="pres">
      <dgm:prSet presAssocID="{866C40D5-6961-4368-8C0E-48029A7FBC50}" presName="LevelTwoTextNode" presStyleLbl="node2" presStyleIdx="0" presStyleCnt="2" custScaleX="333652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ED7C1397-3D4C-4773-9B39-3C0618ECB0CA}" type="pres">
      <dgm:prSet presAssocID="{866C40D5-6961-4368-8C0E-48029A7FBC50}" presName="level3hierChild" presStyleCnt="0"/>
      <dgm:spPr/>
    </dgm:pt>
    <dgm:pt modelId="{2C7A4AAC-C0A3-4696-BA38-262A84964252}" type="pres">
      <dgm:prSet presAssocID="{F5109B29-365E-4053-946E-A7264A89EA05}" presName="conn2-1" presStyleLbl="parChTrans1D2" presStyleIdx="1" presStyleCnt="2"/>
      <dgm:spPr/>
      <dgm:t>
        <a:bodyPr/>
        <a:lstStyle/>
        <a:p>
          <a:endParaRPr lang="it-IT"/>
        </a:p>
      </dgm:t>
    </dgm:pt>
    <dgm:pt modelId="{A7A19239-E134-4B24-8933-8AE85D96DF61}" type="pres">
      <dgm:prSet presAssocID="{F5109B29-365E-4053-946E-A7264A89EA05}" presName="connTx" presStyleLbl="parChTrans1D2" presStyleIdx="1" presStyleCnt="2"/>
      <dgm:spPr/>
      <dgm:t>
        <a:bodyPr/>
        <a:lstStyle/>
        <a:p>
          <a:endParaRPr lang="it-IT"/>
        </a:p>
      </dgm:t>
    </dgm:pt>
    <dgm:pt modelId="{2013B318-25A8-4BBD-A759-1B372FFB4ADC}" type="pres">
      <dgm:prSet presAssocID="{DD081A82-A171-4DEB-AC64-EE39597CDCEB}" presName="root2" presStyleCnt="0"/>
      <dgm:spPr/>
    </dgm:pt>
    <dgm:pt modelId="{7E3E65A2-FCEC-45D5-A78A-19A96FBCFA79}" type="pres">
      <dgm:prSet presAssocID="{DD081A82-A171-4DEB-AC64-EE39597CDCEB}" presName="LevelTwoTextNode" presStyleLbl="node2" presStyleIdx="1" presStyleCnt="2" custScaleX="332241">
        <dgm:presLayoutVars>
          <dgm:chPref val="3"/>
        </dgm:presLayoutVars>
      </dgm:prSet>
      <dgm:spPr/>
      <dgm:t>
        <a:bodyPr/>
        <a:lstStyle/>
        <a:p>
          <a:endParaRPr lang="it-IT"/>
        </a:p>
      </dgm:t>
    </dgm:pt>
    <dgm:pt modelId="{62A332C4-BCF3-4375-9820-250D6DABD3EF}" type="pres">
      <dgm:prSet presAssocID="{DD081A82-A171-4DEB-AC64-EE39597CDCEB}" presName="level3hierChild" presStyleCnt="0"/>
      <dgm:spPr/>
    </dgm:pt>
  </dgm:ptLst>
  <dgm:cxnLst>
    <dgm:cxn modelId="{C72EDB53-7B0A-4C08-8858-A6C7526C657E}" type="presOf" srcId="{DD081A82-A171-4DEB-AC64-EE39597CDCEB}" destId="{7E3E65A2-FCEC-45D5-A78A-19A96FBCFA79}" srcOrd="0" destOrd="0" presId="urn:microsoft.com/office/officeart/2005/8/layout/hierarchy2"/>
    <dgm:cxn modelId="{C784ECCD-0A2A-474E-9AB5-0A954733FB8A}" type="presOf" srcId="{F5109B29-365E-4053-946E-A7264A89EA05}" destId="{2C7A4AAC-C0A3-4696-BA38-262A84964252}" srcOrd="0" destOrd="0" presId="urn:microsoft.com/office/officeart/2005/8/layout/hierarchy2"/>
    <dgm:cxn modelId="{C09EB49B-57A6-4F04-B8BD-1FF90E0E7B52}" type="presOf" srcId="{F5109B29-365E-4053-946E-A7264A89EA05}" destId="{A7A19239-E134-4B24-8933-8AE85D96DF61}" srcOrd="1" destOrd="0" presId="urn:microsoft.com/office/officeart/2005/8/layout/hierarchy2"/>
    <dgm:cxn modelId="{B64DAE05-E4E5-4607-82C5-8F5FC299D7B4}" type="presOf" srcId="{866C40D5-6961-4368-8C0E-48029A7FBC50}" destId="{1BAABE90-17F2-43FC-A265-1D28A8C81374}" srcOrd="0" destOrd="0" presId="urn:microsoft.com/office/officeart/2005/8/layout/hierarchy2"/>
    <dgm:cxn modelId="{AC193E05-A71C-4E20-89C9-3B377EAECED1}" type="presOf" srcId="{91488BC3-DCFE-4FAA-995B-B0F22CC34864}" destId="{6D93351A-64F3-4EB1-A1E4-51FEC84A20FF}" srcOrd="1" destOrd="0" presId="urn:microsoft.com/office/officeart/2005/8/layout/hierarchy2"/>
    <dgm:cxn modelId="{8F37073B-70C9-4266-B373-B9F9AE7721D6}" type="presOf" srcId="{C536768A-593D-428C-A996-60B8087E8920}" destId="{295BF5BD-EBAA-48DF-AF3A-DC123CEE249D}" srcOrd="0" destOrd="0" presId="urn:microsoft.com/office/officeart/2005/8/layout/hierarchy2"/>
    <dgm:cxn modelId="{F2FFBDCC-63B6-4155-BB19-550609AFC20A}" srcId="{8FB7C183-1235-4DB6-977A-26C722BC8F7D}" destId="{DD081A82-A171-4DEB-AC64-EE39597CDCEB}" srcOrd="1" destOrd="0" parTransId="{F5109B29-365E-4053-946E-A7264A89EA05}" sibTransId="{A5E7FDD9-E674-41C6-8BB1-570C2297C085}"/>
    <dgm:cxn modelId="{24E12CC1-CBB0-4751-B416-1E83CA3F1EF0}" srcId="{8FB7C183-1235-4DB6-977A-26C722BC8F7D}" destId="{866C40D5-6961-4368-8C0E-48029A7FBC50}" srcOrd="0" destOrd="0" parTransId="{91488BC3-DCFE-4FAA-995B-B0F22CC34864}" sibTransId="{AA3B3A6B-A003-4546-91D7-6AE973F360AF}"/>
    <dgm:cxn modelId="{D94115DB-A9A7-437A-95C2-5401DDC41E1D}" srcId="{C536768A-593D-428C-A996-60B8087E8920}" destId="{8FB7C183-1235-4DB6-977A-26C722BC8F7D}" srcOrd="0" destOrd="0" parTransId="{D3BE4BE5-D281-4773-8FE5-59BD0DA08DDA}" sibTransId="{24E5CCBA-4356-484C-B4E7-BFB9ED9C5DCF}"/>
    <dgm:cxn modelId="{E1C5C340-4D04-4EE1-940C-D2CE865E7646}" type="presOf" srcId="{91488BC3-DCFE-4FAA-995B-B0F22CC34864}" destId="{D3BD054D-8853-4598-A9B9-FA829422B9FE}" srcOrd="0" destOrd="0" presId="urn:microsoft.com/office/officeart/2005/8/layout/hierarchy2"/>
    <dgm:cxn modelId="{468D2FD8-F99F-4C03-9147-BCA82B34AF9F}" type="presOf" srcId="{8FB7C183-1235-4DB6-977A-26C722BC8F7D}" destId="{03EF2154-46CE-40A6-8D5A-DEA014E4D216}" srcOrd="0" destOrd="0" presId="urn:microsoft.com/office/officeart/2005/8/layout/hierarchy2"/>
    <dgm:cxn modelId="{575AAB87-E1ED-4A85-87F0-8A02D8A38992}" type="presParOf" srcId="{295BF5BD-EBAA-48DF-AF3A-DC123CEE249D}" destId="{CCA4B365-514D-45C9-9528-44DCE7D76038}" srcOrd="0" destOrd="0" presId="urn:microsoft.com/office/officeart/2005/8/layout/hierarchy2"/>
    <dgm:cxn modelId="{361E1C24-F79B-4CBA-AD58-AD54CB08F6AC}" type="presParOf" srcId="{CCA4B365-514D-45C9-9528-44DCE7D76038}" destId="{03EF2154-46CE-40A6-8D5A-DEA014E4D216}" srcOrd="0" destOrd="0" presId="urn:microsoft.com/office/officeart/2005/8/layout/hierarchy2"/>
    <dgm:cxn modelId="{DBE0F2C4-4768-4BA4-AEDB-91E265A2E458}" type="presParOf" srcId="{CCA4B365-514D-45C9-9528-44DCE7D76038}" destId="{FE6DD5C8-E1DE-43EF-A3B3-051B2DB2A0CF}" srcOrd="1" destOrd="0" presId="urn:microsoft.com/office/officeart/2005/8/layout/hierarchy2"/>
    <dgm:cxn modelId="{EDF8BBFB-F88A-46C8-9951-FB3FBBCC2B70}" type="presParOf" srcId="{FE6DD5C8-E1DE-43EF-A3B3-051B2DB2A0CF}" destId="{D3BD054D-8853-4598-A9B9-FA829422B9FE}" srcOrd="0" destOrd="0" presId="urn:microsoft.com/office/officeart/2005/8/layout/hierarchy2"/>
    <dgm:cxn modelId="{FCA1CD88-C93D-4D0C-B3E3-CE5E0BEFC8AA}" type="presParOf" srcId="{D3BD054D-8853-4598-A9B9-FA829422B9FE}" destId="{6D93351A-64F3-4EB1-A1E4-51FEC84A20FF}" srcOrd="0" destOrd="0" presId="urn:microsoft.com/office/officeart/2005/8/layout/hierarchy2"/>
    <dgm:cxn modelId="{C09A60B2-DFC1-4147-971A-C6B483CF7F6B}" type="presParOf" srcId="{FE6DD5C8-E1DE-43EF-A3B3-051B2DB2A0CF}" destId="{FD71A98B-7878-4070-A701-F69F43765B46}" srcOrd="1" destOrd="0" presId="urn:microsoft.com/office/officeart/2005/8/layout/hierarchy2"/>
    <dgm:cxn modelId="{24C9F4F6-ED36-4E65-801B-EAE5D4AAA69E}" type="presParOf" srcId="{FD71A98B-7878-4070-A701-F69F43765B46}" destId="{1BAABE90-17F2-43FC-A265-1D28A8C81374}" srcOrd="0" destOrd="0" presId="urn:microsoft.com/office/officeart/2005/8/layout/hierarchy2"/>
    <dgm:cxn modelId="{49F1719F-1EA7-4E93-B524-BB5C2C4448B2}" type="presParOf" srcId="{FD71A98B-7878-4070-A701-F69F43765B46}" destId="{ED7C1397-3D4C-4773-9B39-3C0618ECB0CA}" srcOrd="1" destOrd="0" presId="urn:microsoft.com/office/officeart/2005/8/layout/hierarchy2"/>
    <dgm:cxn modelId="{FA5FA9A9-8CE4-48B2-A66B-976D09D47ABA}" type="presParOf" srcId="{FE6DD5C8-E1DE-43EF-A3B3-051B2DB2A0CF}" destId="{2C7A4AAC-C0A3-4696-BA38-262A84964252}" srcOrd="2" destOrd="0" presId="urn:microsoft.com/office/officeart/2005/8/layout/hierarchy2"/>
    <dgm:cxn modelId="{C8B66EBB-4CF1-49EA-80F1-FAB91154963B}" type="presParOf" srcId="{2C7A4AAC-C0A3-4696-BA38-262A84964252}" destId="{A7A19239-E134-4B24-8933-8AE85D96DF61}" srcOrd="0" destOrd="0" presId="urn:microsoft.com/office/officeart/2005/8/layout/hierarchy2"/>
    <dgm:cxn modelId="{0ABF1072-7AD6-4600-B438-ACAFA1486AE3}" type="presParOf" srcId="{FE6DD5C8-E1DE-43EF-A3B3-051B2DB2A0CF}" destId="{2013B318-25A8-4BBD-A759-1B372FFB4ADC}" srcOrd="3" destOrd="0" presId="urn:microsoft.com/office/officeart/2005/8/layout/hierarchy2"/>
    <dgm:cxn modelId="{922174CA-5720-4D08-8D5C-AB59B7E42062}" type="presParOf" srcId="{2013B318-25A8-4BBD-A759-1B372FFB4ADC}" destId="{7E3E65A2-FCEC-45D5-A78A-19A96FBCFA79}" srcOrd="0" destOrd="0" presId="urn:microsoft.com/office/officeart/2005/8/layout/hierarchy2"/>
    <dgm:cxn modelId="{A7EBB315-4C7A-480B-AF10-E0401C32583A}" type="presParOf" srcId="{2013B318-25A8-4BBD-A759-1B372FFB4ADC}" destId="{62A332C4-BCF3-4375-9820-250D6DABD3E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EF2154-46CE-40A6-8D5A-DEA014E4D216}">
      <dsp:nvSpPr>
        <dsp:cNvPr id="0" name=""/>
        <dsp:cNvSpPr/>
      </dsp:nvSpPr>
      <dsp:spPr>
        <a:xfrm>
          <a:off x="687837" y="321817"/>
          <a:ext cx="1118140" cy="55907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ln>
                <a:noFill/>
              </a:ln>
              <a:latin typeface="Times New Roman" panose="02020603050405020304" pitchFamily="18" charset="0"/>
              <a:cs typeface="Times New Roman" panose="02020603050405020304" pitchFamily="18" charset="0"/>
            </a:rPr>
            <a:t>Sostanze specifiche</a:t>
          </a:r>
          <a:endParaRPr lang="it-IT" sz="1600" kern="1200" dirty="0">
            <a:ln>
              <a:noFill/>
            </a:ln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4212" y="338192"/>
        <a:ext cx="1085390" cy="526320"/>
      </dsp:txXfrm>
    </dsp:sp>
    <dsp:sp modelId="{D3BD054D-8853-4598-A9B9-FA829422B9FE}">
      <dsp:nvSpPr>
        <dsp:cNvPr id="0" name=""/>
        <dsp:cNvSpPr/>
      </dsp:nvSpPr>
      <dsp:spPr>
        <a:xfrm rot="19457599">
          <a:off x="1754207" y="398784"/>
          <a:ext cx="550797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550797" y="41835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2015836" y="426850"/>
        <a:ext cx="27539" cy="27539"/>
      </dsp:txXfrm>
    </dsp:sp>
    <dsp:sp modelId="{1BAABE90-17F2-43FC-A265-1D28A8C81374}">
      <dsp:nvSpPr>
        <dsp:cNvPr id="0" name=""/>
        <dsp:cNvSpPr/>
      </dsp:nvSpPr>
      <dsp:spPr>
        <a:xfrm>
          <a:off x="2253234" y="352"/>
          <a:ext cx="3730698" cy="55907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Sostanze ricreative – test del capello</a:t>
          </a:r>
          <a:endParaRPr lang="it-IT" sz="1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9609" y="16727"/>
        <a:ext cx="3697948" cy="526320"/>
      </dsp:txXfrm>
    </dsp:sp>
    <dsp:sp modelId="{2C7A4AAC-C0A3-4696-BA38-262A84964252}">
      <dsp:nvSpPr>
        <dsp:cNvPr id="0" name=""/>
        <dsp:cNvSpPr/>
      </dsp:nvSpPr>
      <dsp:spPr>
        <a:xfrm rot="2142401">
          <a:off x="1754207" y="720249"/>
          <a:ext cx="550797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550797" y="41835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500" kern="1200"/>
        </a:p>
      </dsp:txBody>
      <dsp:txXfrm>
        <a:off x="2015836" y="748315"/>
        <a:ext cx="27539" cy="27539"/>
      </dsp:txXfrm>
    </dsp:sp>
    <dsp:sp modelId="{7E3E65A2-FCEC-45D5-A78A-19A96FBCFA79}">
      <dsp:nvSpPr>
        <dsp:cNvPr id="0" name=""/>
        <dsp:cNvSpPr/>
      </dsp:nvSpPr>
      <dsp:spPr>
        <a:xfrm>
          <a:off x="2253234" y="643283"/>
          <a:ext cx="3714921" cy="55907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Sostanze terapeutiche – rapporto medico + perizia tossicologica clinica</a:t>
          </a:r>
          <a:endParaRPr lang="it-IT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69609" y="659658"/>
        <a:ext cx="3682171" cy="5263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32999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3019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093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7446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224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3081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7254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9691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6238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5885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262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6BACA-9D3C-4BF6-9C36-F77AB5AD5FF3}" type="datetimeFigureOut">
              <a:rPr lang="it-IT" smtClean="0"/>
              <a:t>20/10/2018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25241-F8FC-446C-8C4F-6A6D927F955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3991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ch/url?sa=i&amp;rct=j&amp;q=&amp;esrc=s&amp;frm=1&amp;source=images&amp;cd=&amp;cad=rja&amp;uact=8&amp;ved=0ahUKEwjQhJOAiP_LAhXBfhoKHRrLAxAQjRwIBw&amp;url=http://realmadrid.universidadeuropea.es/en/degrees/masters-degree-in-sports-law-spanish-taught&amp;psig=AFQjCNF3VOxkYIUnTb5YwiMSNd6gJ45JxQ&amp;ust=146020549646846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96568" y="1645920"/>
            <a:ext cx="9144000" cy="3290507"/>
          </a:xfrm>
        </p:spPr>
        <p:txBody>
          <a:bodyPr>
            <a:normAutofit fontScale="90000"/>
          </a:bodyPr>
          <a:lstStyle/>
          <a:p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Istruttoria probatoria e perizie tecniche</a:t>
            </a:r>
            <a:b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davanti al TAS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191256" y="6190488"/>
            <a:ext cx="608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GASI – giustizia sportiva / diritto sportivo</a:t>
            </a:r>
            <a:endParaRPr lang="it-IT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 descr="http://realmadrid.universidadeuropea.es/files/assets/0000/1793/derecho_deportivo.jpg?1402670955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44337" cy="9966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Connettore diritto 6"/>
          <p:cNvCxnSpPr/>
          <p:nvPr/>
        </p:nvCxnSpPr>
        <p:spPr>
          <a:xfrm>
            <a:off x="0" y="996696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/>
          <p:cNvCxnSpPr/>
          <p:nvPr/>
        </p:nvCxnSpPr>
        <p:spPr>
          <a:xfrm flipV="1">
            <a:off x="5744337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5744337" y="362573"/>
            <a:ext cx="2865977" cy="271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  <a:tabLst>
                <a:tab pos="3060065" algn="ctr"/>
                <a:tab pos="4435475" algn="l"/>
                <a:tab pos="6120130" algn="r"/>
              </a:tabLst>
            </a:pP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Taminelli</a:t>
            </a:r>
            <a:r>
              <a:rPr lang="it-CH" cap="sm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Sport-Law </a:t>
            </a: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</a:t>
            </a:r>
            <a:endParaRPr lang="it-IT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Connettore diritto 10"/>
          <p:cNvCxnSpPr/>
          <p:nvPr/>
        </p:nvCxnSpPr>
        <p:spPr>
          <a:xfrm flipV="1">
            <a:off x="8841105" y="-1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diritto 11"/>
          <p:cNvCxnSpPr/>
          <p:nvPr/>
        </p:nvCxnSpPr>
        <p:spPr>
          <a:xfrm flipV="1">
            <a:off x="10640568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8961120" y="118872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Viale Stazione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6500 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0706862" y="111073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 </a:t>
            </a:r>
            <a:r>
              <a:rPr lang="it-IT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Olgiati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6900 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3653409" y="4627757"/>
            <a:ext cx="4181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Avv. Rocco </a:t>
            </a:r>
            <a:r>
              <a:rPr lang="it-IT" sz="2000" cap="small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Taminelli</a:t>
            </a:r>
            <a:r>
              <a:rPr lang="it-IT" sz="2000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Bellinzona</a:t>
            </a:r>
            <a:endParaRPr lang="it-IT" sz="2000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84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966284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Codice TAS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267713"/>
            <a:ext cx="3194304" cy="356616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Sezione statutaria</a:t>
            </a:r>
          </a:p>
          <a:p>
            <a:pPr marL="514350" indent="-514350">
              <a:buFont typeface="+mj-lt"/>
              <a:buAutoNum type="romanUcPeriod"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romanUcPeriod"/>
            </a:pPr>
            <a:endParaRPr lang="it-IT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romanUcPeriod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Norme di procedura</a:t>
            </a:r>
          </a:p>
          <a:p>
            <a:pPr marL="514350" indent="-514350">
              <a:buFont typeface="+mj-lt"/>
              <a:buAutoNum type="romanUcPeriod"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nettore diritto 4"/>
          <p:cNvCxnSpPr/>
          <p:nvPr/>
        </p:nvCxnSpPr>
        <p:spPr>
          <a:xfrm>
            <a:off x="0" y="996696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/>
          <p:cNvCxnSpPr/>
          <p:nvPr/>
        </p:nvCxnSpPr>
        <p:spPr>
          <a:xfrm flipV="1">
            <a:off x="5744337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5744337" y="362573"/>
            <a:ext cx="2865977" cy="271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  <a:tabLst>
                <a:tab pos="3060065" algn="ctr"/>
                <a:tab pos="4435475" algn="l"/>
                <a:tab pos="6120130" algn="r"/>
              </a:tabLst>
            </a:pP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Taminelli</a:t>
            </a:r>
            <a:r>
              <a:rPr lang="it-CH" cap="sm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Sport-Law </a:t>
            </a: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</a:t>
            </a:r>
            <a:endParaRPr lang="it-IT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ttore diritto 7"/>
          <p:cNvCxnSpPr/>
          <p:nvPr/>
        </p:nvCxnSpPr>
        <p:spPr>
          <a:xfrm flipV="1">
            <a:off x="8841105" y="-1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/>
          <p:cNvCxnSpPr/>
          <p:nvPr/>
        </p:nvCxnSpPr>
        <p:spPr>
          <a:xfrm flipV="1">
            <a:off x="10640568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8961120" y="118872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Viale Stazione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6500 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706862" y="111073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 </a:t>
            </a:r>
            <a:r>
              <a:rPr lang="it-IT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Olgiati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6900 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145536" y="6409944"/>
            <a:ext cx="608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GASI – giustizia sportiva / diritto sportivo</a:t>
            </a:r>
            <a:endParaRPr lang="it-IT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4361688" y="2267648"/>
            <a:ext cx="6992112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Symbol" panose="05050102010706020507" pitchFamily="18" charset="2"/>
              <a:buChar char="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norme di funzionamento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elezione arbitri</a:t>
            </a:r>
          </a:p>
          <a:p>
            <a:pPr>
              <a:buFont typeface="Symbol" panose="05050102010706020507" pitchFamily="18" charset="2"/>
              <a:buChar char=""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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ordinaria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d’appello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procedura d’interpretazione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disposizioni sui costi</a:t>
            </a: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07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763777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Codice TAS e mezzi di prova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995490"/>
            <a:ext cx="2535936" cy="3566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R31 par. 5</a:t>
            </a:r>
          </a:p>
          <a:p>
            <a:pPr marL="0" indent="0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R44 1 par. 2</a:t>
            </a: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R44 2 par. 2</a:t>
            </a:r>
          </a:p>
          <a:p>
            <a:pPr marL="0" indent="0">
              <a:buNone/>
            </a:pPr>
            <a:endParaRPr lang="it-IT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R44 3 par. 1</a:t>
            </a:r>
          </a:p>
        </p:txBody>
      </p:sp>
      <p:cxnSp>
        <p:nvCxnSpPr>
          <p:cNvPr id="5" name="Connettore diritto 4"/>
          <p:cNvCxnSpPr/>
          <p:nvPr/>
        </p:nvCxnSpPr>
        <p:spPr>
          <a:xfrm>
            <a:off x="0" y="996696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/>
          <p:cNvCxnSpPr/>
          <p:nvPr/>
        </p:nvCxnSpPr>
        <p:spPr>
          <a:xfrm flipV="1">
            <a:off x="5744337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5744337" y="362573"/>
            <a:ext cx="2865977" cy="271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  <a:tabLst>
                <a:tab pos="3060065" algn="ctr"/>
                <a:tab pos="4435475" algn="l"/>
                <a:tab pos="6120130" algn="r"/>
              </a:tabLst>
            </a:pP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Taminelli</a:t>
            </a:r>
            <a:r>
              <a:rPr lang="it-CH" cap="sm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Sport-Law </a:t>
            </a: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</a:t>
            </a:r>
            <a:endParaRPr lang="it-IT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ttore diritto 7"/>
          <p:cNvCxnSpPr/>
          <p:nvPr/>
        </p:nvCxnSpPr>
        <p:spPr>
          <a:xfrm flipV="1">
            <a:off x="8841105" y="-1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/>
          <p:cNvCxnSpPr/>
          <p:nvPr/>
        </p:nvCxnSpPr>
        <p:spPr>
          <a:xfrm flipV="1">
            <a:off x="10640568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8961120" y="118872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Viale Stazione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6500 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706862" y="111073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 </a:t>
            </a:r>
            <a:r>
              <a:rPr lang="it-IT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Olgiati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6900 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200400" y="6421845"/>
            <a:ext cx="608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GASI – giustizia sportiva / diritto sportivo</a:t>
            </a:r>
            <a:endParaRPr lang="it-IT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3575304" y="1995490"/>
            <a:ext cx="8046720" cy="11042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documenti annessi alle memorie</a:t>
            </a:r>
          </a:p>
          <a:p>
            <a:pPr marL="0" indent="0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dopo lo scambio di memorie solo con accordo delle parti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decisione della formazione</a:t>
            </a:r>
          </a:p>
          <a:p>
            <a:pPr marL="0" indent="0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3374136" y="3223538"/>
            <a:ext cx="8247888" cy="99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testi + sunto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testimonianza da menzionare e allegare alle memorie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norme del perito + ambito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perizia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 menzionare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alle memorie 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egnaposto contenuto 2"/>
          <p:cNvSpPr txBox="1">
            <a:spLocks/>
          </p:cNvSpPr>
          <p:nvPr/>
        </p:nvSpPr>
        <p:spPr>
          <a:xfrm>
            <a:off x="3374136" y="4453064"/>
            <a:ext cx="8247888" cy="17374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edizione di documenti da controparte</a:t>
            </a:r>
          </a:p>
          <a:p>
            <a:pPr>
              <a:buFontTx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competenza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formazioni :</a:t>
            </a:r>
          </a:p>
          <a:p>
            <a:pPr>
              <a:buFont typeface="Symbol" panose="05050102010706020507" pitchFamily="18" charset="2"/>
              <a:buChar char="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richiedere documenti</a:t>
            </a:r>
          </a:p>
          <a:p>
            <a:pPr>
              <a:buFont typeface="Symbol" panose="05050102010706020507" pitchFamily="18" charset="2"/>
              <a:buChar char=""/>
            </a:pPr>
            <a:r>
              <a:rPr lang="it-I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richiedere audizione testi</a:t>
            </a:r>
          </a:p>
          <a:p>
            <a:pPr>
              <a:buFont typeface="Symbol" panose="05050102010706020507" pitchFamily="18" charset="2"/>
              <a:buChar char="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commissionare perizie</a:t>
            </a:r>
          </a:p>
          <a:p>
            <a:pPr marL="0" indent="0">
              <a:buNone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72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8339" y="1243087"/>
            <a:ext cx="10525461" cy="846253"/>
          </a:xfrm>
        </p:spPr>
        <p:txBody>
          <a:bodyPr>
            <a:noAutofit/>
          </a:bodyPr>
          <a:lstStyle/>
          <a:p>
            <a:r>
              <a:rPr lang="it-IT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Norme di procedura d’istruttoria fuori dal codice TAS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nettore diritto 4"/>
          <p:cNvCxnSpPr/>
          <p:nvPr/>
        </p:nvCxnSpPr>
        <p:spPr>
          <a:xfrm>
            <a:off x="0" y="996696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/>
          <p:cNvCxnSpPr/>
          <p:nvPr/>
        </p:nvCxnSpPr>
        <p:spPr>
          <a:xfrm flipV="1">
            <a:off x="5744337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5744337" y="362573"/>
            <a:ext cx="2865977" cy="271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  <a:tabLst>
                <a:tab pos="3060065" algn="ctr"/>
                <a:tab pos="4435475" algn="l"/>
                <a:tab pos="6120130" algn="r"/>
              </a:tabLst>
            </a:pP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Taminelli</a:t>
            </a:r>
            <a:r>
              <a:rPr lang="it-CH" cap="sm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Sport-Law </a:t>
            </a: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</a:t>
            </a:r>
            <a:endParaRPr lang="it-IT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ttore diritto 7"/>
          <p:cNvCxnSpPr/>
          <p:nvPr/>
        </p:nvCxnSpPr>
        <p:spPr>
          <a:xfrm flipV="1">
            <a:off x="8841105" y="-1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/>
          <p:cNvCxnSpPr/>
          <p:nvPr/>
        </p:nvCxnSpPr>
        <p:spPr>
          <a:xfrm flipV="1">
            <a:off x="10640568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8961120" y="118872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Viale Stazione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6500 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706862" y="111073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 </a:t>
            </a:r>
            <a:r>
              <a:rPr lang="it-IT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Olgiati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6900 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200400" y="6421845"/>
            <a:ext cx="608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GASI – giustizia sportiva / diritto sportivo</a:t>
            </a:r>
            <a:endParaRPr lang="it-IT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199388" y="2444342"/>
            <a:ext cx="9793224" cy="3883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Deroga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delle parti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Formazione completa le norme (IBA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Taking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Evidence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International </a:t>
            </a:r>
            <a:r>
              <a:rPr lang="it-IT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Arbitration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Codice AMA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2.1 presunzione di doping in caso di presenza di sostanza proibita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3.1 gradi di prova (10.4 + 10.5)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3.2.2 presunzione per i laboratori accreditati</a:t>
            </a:r>
          </a:p>
          <a:p>
            <a:pPr lvl="2">
              <a:buFont typeface="Symbol" panose="05050102010706020507" pitchFamily="18" charset="2"/>
              <a:buChar char="Þ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internazionali</a:t>
            </a:r>
          </a:p>
          <a:p>
            <a:pPr lvl="2">
              <a:buFont typeface="Symbol" panose="05050102010706020507" pitchFamily="18" charset="2"/>
              <a:buChar char="Þ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Liste interdizioni</a:t>
            </a:r>
          </a:p>
          <a:p>
            <a:pPr lvl="2">
              <a:buFont typeface="Symbol" panose="05050102010706020507" pitchFamily="18" charset="2"/>
              <a:buChar char="Þ"/>
            </a:pPr>
            <a:r>
              <a:rPr lang="it-IT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Documenti tecnici</a:t>
            </a:r>
          </a:p>
          <a:p>
            <a:pPr lvl="1">
              <a:buFont typeface="Symbol" panose="05050102010706020507" pitchFamily="18" charset="2"/>
              <a:buChar char="-"/>
            </a:pP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14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763777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Mezzi di prova davanti al TAS - pratica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nettore diritto 4"/>
          <p:cNvCxnSpPr/>
          <p:nvPr/>
        </p:nvCxnSpPr>
        <p:spPr>
          <a:xfrm>
            <a:off x="0" y="996696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/>
          <p:cNvCxnSpPr/>
          <p:nvPr/>
        </p:nvCxnSpPr>
        <p:spPr>
          <a:xfrm flipV="1">
            <a:off x="5744337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5744337" y="362573"/>
            <a:ext cx="2865977" cy="271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  <a:tabLst>
                <a:tab pos="3060065" algn="ctr"/>
                <a:tab pos="4435475" algn="l"/>
                <a:tab pos="6120130" algn="r"/>
              </a:tabLst>
            </a:pP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Taminelli</a:t>
            </a:r>
            <a:r>
              <a:rPr lang="it-CH" cap="sm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Sport-Law </a:t>
            </a: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</a:t>
            </a:r>
            <a:endParaRPr lang="it-IT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ttore diritto 7"/>
          <p:cNvCxnSpPr/>
          <p:nvPr/>
        </p:nvCxnSpPr>
        <p:spPr>
          <a:xfrm flipV="1">
            <a:off x="8841105" y="-1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/>
          <p:cNvCxnSpPr/>
          <p:nvPr/>
        </p:nvCxnSpPr>
        <p:spPr>
          <a:xfrm flipV="1">
            <a:off x="10640568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8961120" y="118872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Viale Stazione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6500 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706862" y="111073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 </a:t>
            </a:r>
            <a:r>
              <a:rPr lang="it-IT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Olgiati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6900 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200400" y="6421845"/>
            <a:ext cx="608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GASI – giustizia sportiva / diritto sportivo</a:t>
            </a:r>
            <a:endParaRPr lang="it-IT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199388" y="2089340"/>
            <a:ext cx="9793224" cy="3883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Teoria: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tradizionale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Pratica: </a:t>
            </a: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liberale (es. investigazione sull’autenticità; perizie informatiche)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Testimoni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Riassunto testimonianze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Audizione per video- o teleconferenza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Audizione parte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Prova del poligrafo</a:t>
            </a: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Symbol" panose="05050102010706020507" pitchFamily="18" charset="2"/>
              <a:buChar char="-"/>
            </a:pP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29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763777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Perizie davanti al TAS</a:t>
            </a:r>
            <a:endParaRPr lang="it-IT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nettore diritto 4"/>
          <p:cNvCxnSpPr/>
          <p:nvPr/>
        </p:nvCxnSpPr>
        <p:spPr>
          <a:xfrm>
            <a:off x="0" y="996696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/>
          <p:cNvCxnSpPr/>
          <p:nvPr/>
        </p:nvCxnSpPr>
        <p:spPr>
          <a:xfrm flipV="1">
            <a:off x="5744337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5744337" y="362573"/>
            <a:ext cx="2865977" cy="271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  <a:tabLst>
                <a:tab pos="3060065" algn="ctr"/>
                <a:tab pos="4435475" algn="l"/>
                <a:tab pos="6120130" algn="r"/>
              </a:tabLst>
            </a:pP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Taminelli</a:t>
            </a:r>
            <a:r>
              <a:rPr lang="it-CH" cap="sm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Sport-Law </a:t>
            </a: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</a:t>
            </a:r>
            <a:endParaRPr lang="it-IT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ttore diritto 7"/>
          <p:cNvCxnSpPr/>
          <p:nvPr/>
        </p:nvCxnSpPr>
        <p:spPr>
          <a:xfrm flipV="1">
            <a:off x="8841105" y="-1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/>
          <p:cNvCxnSpPr/>
          <p:nvPr/>
        </p:nvCxnSpPr>
        <p:spPr>
          <a:xfrm flipV="1">
            <a:off x="10640568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8961120" y="118872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Viale Stazione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6500 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706862" y="111073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 </a:t>
            </a:r>
            <a:r>
              <a:rPr lang="it-IT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Olgiati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6900 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200400" y="6421845"/>
            <a:ext cx="608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GASI – giustizia sportiva / diritto sportivo</a:t>
            </a:r>
            <a:endParaRPr lang="it-IT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199388" y="1823370"/>
            <a:ext cx="9793224" cy="143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Perizie di parte – Tipi di perizie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Art. R44 par. 3:	nella memoria norme del perito + menzione dell’ambito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		di fatto perizia allegata alla memoria </a:t>
            </a:r>
          </a:p>
          <a:p>
            <a:pPr lvl="1">
              <a:buFont typeface="Symbol" panose="05050102010706020507" pitchFamily="18" charset="2"/>
              <a:buChar char="-"/>
            </a:pP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1199388" y="3365592"/>
            <a:ext cx="9793224" cy="2742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Tipi di perizie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Sull’attendibilità dei risultati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Analisi di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integratori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altri prodotti 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dei processi di produzione (perizie farmacologiche)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 sostanze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endogene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perizia tossicologiche, ematologiche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 sostanze </a:t>
            </a:r>
            <a:r>
              <a:rPr lang="it-IT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esogene:</a:t>
            </a: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Diagramma 2"/>
          <p:cNvGraphicFramePr/>
          <p:nvPr>
            <p:extLst>
              <p:ext uri="{D42A27DB-BD31-4B8C-83A1-F6EECF244321}">
                <p14:modId xmlns:p14="http://schemas.microsoft.com/office/powerpoint/2010/main" val="1859328604"/>
              </p:ext>
            </p:extLst>
          </p:nvPr>
        </p:nvGraphicFramePr>
        <p:xfrm>
          <a:off x="3200400" y="5062312"/>
          <a:ext cx="6671771" cy="1202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803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diritto 4"/>
          <p:cNvCxnSpPr/>
          <p:nvPr/>
        </p:nvCxnSpPr>
        <p:spPr>
          <a:xfrm>
            <a:off x="0" y="996696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/>
          <p:cNvCxnSpPr/>
          <p:nvPr/>
        </p:nvCxnSpPr>
        <p:spPr>
          <a:xfrm flipV="1">
            <a:off x="5744337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5744337" y="362573"/>
            <a:ext cx="2865977" cy="271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  <a:tabLst>
                <a:tab pos="3060065" algn="ctr"/>
                <a:tab pos="4435475" algn="l"/>
                <a:tab pos="6120130" algn="r"/>
              </a:tabLst>
            </a:pP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Taminelli</a:t>
            </a:r>
            <a:r>
              <a:rPr lang="it-CH" cap="sm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Sport-Law </a:t>
            </a: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</a:t>
            </a:r>
            <a:endParaRPr lang="it-IT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ttore diritto 7"/>
          <p:cNvCxnSpPr/>
          <p:nvPr/>
        </p:nvCxnSpPr>
        <p:spPr>
          <a:xfrm flipV="1">
            <a:off x="8841105" y="-1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/>
          <p:cNvCxnSpPr/>
          <p:nvPr/>
        </p:nvCxnSpPr>
        <p:spPr>
          <a:xfrm flipV="1">
            <a:off x="10640568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8961120" y="118872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Viale Stazione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6500 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706862" y="111073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 </a:t>
            </a:r>
            <a:r>
              <a:rPr lang="it-IT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Olgiati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6900 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200400" y="6421845"/>
            <a:ext cx="608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GASI – giustizia sportiva / diritto sportivo</a:t>
            </a:r>
            <a:endParaRPr lang="it-IT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egnaposto contenuto 2"/>
          <p:cNvSpPr txBox="1">
            <a:spLocks/>
          </p:cNvSpPr>
          <p:nvPr/>
        </p:nvSpPr>
        <p:spPr>
          <a:xfrm>
            <a:off x="1199388" y="1359204"/>
            <a:ext cx="9793224" cy="2742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ABP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CH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Perizia sull’attendibilità dei risultati (laboratorista)</a:t>
            </a: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Perizia Statistica (biostatistico)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Perizia /rapporti medici (medico curante e/o altri specialisti)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Perizia tossicologica (tossicologico – biochimico)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it-IT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Perizia ematologica (ematologo)</a:t>
            </a:r>
          </a:p>
          <a:p>
            <a:pPr>
              <a:buFont typeface="Symbol" panose="05050102010706020507" pitchFamily="18" charset="2"/>
              <a:buChar char="-"/>
            </a:pPr>
            <a:endParaRPr lang="it-IT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49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763777"/>
            <a:ext cx="10515600" cy="1325563"/>
          </a:xfrm>
        </p:spPr>
        <p:txBody>
          <a:bodyPr>
            <a:normAutofit/>
          </a:bodyPr>
          <a:lstStyle/>
          <a:p>
            <a:r>
              <a:rPr lang="it-IT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Scelta del perito – Perito </a:t>
            </a:r>
            <a:r>
              <a:rPr lang="it-IT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 </a:t>
            </a:r>
            <a:r>
              <a:rPr lang="it-IT" sz="40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partes</a:t>
            </a:r>
            <a:endParaRPr lang="it-IT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Connettore diritto 4"/>
          <p:cNvCxnSpPr/>
          <p:nvPr/>
        </p:nvCxnSpPr>
        <p:spPr>
          <a:xfrm>
            <a:off x="0" y="996696"/>
            <a:ext cx="1219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diritto 5"/>
          <p:cNvCxnSpPr/>
          <p:nvPr/>
        </p:nvCxnSpPr>
        <p:spPr>
          <a:xfrm flipV="1">
            <a:off x="5744337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tangolo 6"/>
          <p:cNvSpPr/>
          <p:nvPr/>
        </p:nvSpPr>
        <p:spPr>
          <a:xfrm>
            <a:off x="5744337" y="362573"/>
            <a:ext cx="2865977" cy="2714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ts val="1300"/>
              </a:lnSpc>
              <a:spcAft>
                <a:spcPts val="0"/>
              </a:spcAft>
              <a:tabLst>
                <a:tab pos="3060065" algn="ctr"/>
                <a:tab pos="4435475" algn="l"/>
                <a:tab pos="6120130" algn="r"/>
              </a:tabLst>
            </a:pP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Taminelli</a:t>
            </a:r>
            <a:r>
              <a:rPr lang="it-CH" cap="small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Sport-Law </a:t>
            </a:r>
            <a:r>
              <a:rPr lang="it-CH" cap="small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Firm</a:t>
            </a:r>
            <a:endParaRPr lang="it-IT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Connettore diritto 7"/>
          <p:cNvCxnSpPr/>
          <p:nvPr/>
        </p:nvCxnSpPr>
        <p:spPr>
          <a:xfrm flipV="1">
            <a:off x="8841105" y="-1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diritto 8"/>
          <p:cNvCxnSpPr/>
          <p:nvPr/>
        </p:nvCxnSpPr>
        <p:spPr>
          <a:xfrm flipV="1">
            <a:off x="10640568" y="0"/>
            <a:ext cx="0" cy="9966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8961120" y="118872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Viale Stazione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6500 Bellinzona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  <a:endParaRPr lang="it-IT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0706862" y="111073"/>
            <a:ext cx="15636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 </a:t>
            </a:r>
            <a:r>
              <a:rPr lang="it-IT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Olgiati</a:t>
            </a:r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6900 Lugano</a:t>
            </a:r>
          </a:p>
          <a:p>
            <a:r>
              <a:rPr lang="it-IT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Svizzera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3200400" y="6421845"/>
            <a:ext cx="608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cap="sm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Seminario GASI – giustizia sportiva / diritto sportivo</a:t>
            </a:r>
            <a:endParaRPr lang="it-IT" cap="sm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egnaposto contenuto 2"/>
          <p:cNvSpPr txBox="1">
            <a:spLocks/>
          </p:cNvSpPr>
          <p:nvPr/>
        </p:nvSpPr>
        <p:spPr>
          <a:xfrm>
            <a:off x="1199388" y="2014035"/>
            <a:ext cx="9793224" cy="440780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it-CH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DIFFICOLTÀ PER LA DIFESA</a:t>
            </a:r>
            <a:endParaRPr lang="it-IT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Costi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Reperibilità / Disponibilità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Competenze tecniche</a:t>
            </a: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Competenze forensi</a:t>
            </a:r>
          </a:p>
          <a:p>
            <a:pPr marL="0" indent="0">
              <a:spcAft>
                <a:spcPts val="600"/>
              </a:spcAft>
              <a:buNone/>
            </a:pPr>
            <a:endParaRPr lang="it-CH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it-CH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PERITO DELLA FORMAZIONE </a:t>
            </a:r>
            <a:endParaRPr lang="it-IT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CH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Indipendenza </a:t>
            </a:r>
            <a:endParaRPr lang="it-IT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Aiuto per la formazione </a:t>
            </a:r>
            <a:endParaRPr lang="it-IT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it-IT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Maggior fiducia nella formazione </a:t>
            </a:r>
            <a:endParaRPr lang="it-IT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Symbol" panose="05050102010706020507" pitchFamily="18" charset="2"/>
              <a:buChar char="-"/>
            </a:pPr>
            <a:endParaRPr lang="it-IT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600"/>
              </a:spcAft>
              <a:buNone/>
            </a:pPr>
            <a:endParaRPr lang="it-IT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Symbol" panose="05050102010706020507" pitchFamily="18" charset="2"/>
              <a:buChar char="-"/>
            </a:pPr>
            <a:endParaRPr lang="it-IT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it-IT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44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561</Words>
  <Application>Microsoft Office PowerPoint</Application>
  <PresentationFormat>Widescreen</PresentationFormat>
  <Paragraphs>161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Times New Roman</vt:lpstr>
      <vt:lpstr>Tema di Office</vt:lpstr>
      <vt:lpstr>Istruttoria probatoria e perizie tecniche davanti al TAS </vt:lpstr>
      <vt:lpstr>Il Codice TAS</vt:lpstr>
      <vt:lpstr>Codice TAS e mezzi di prova</vt:lpstr>
      <vt:lpstr>Norme di procedura d’istruttoria fuori dal codice TAS</vt:lpstr>
      <vt:lpstr>Mezzi di prova davanti al TAS - pratica</vt:lpstr>
      <vt:lpstr>Perizie davanti al TAS</vt:lpstr>
      <vt:lpstr>Presentazione standard di PowerPoint</vt:lpstr>
      <vt:lpstr>Scelta del perito – Perito super partes</vt:lpstr>
    </vt:vector>
  </TitlesOfParts>
  <Company>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Istruttoria probatoria e perizie tecniche davanti al TAS</dc:title>
  <dc:creator>Genovini Matteo</dc:creator>
  <cp:lastModifiedBy>Taminelli Rocco</cp:lastModifiedBy>
  <cp:revision>17</cp:revision>
  <dcterms:created xsi:type="dcterms:W3CDTF">2018-10-17T07:43:35Z</dcterms:created>
  <dcterms:modified xsi:type="dcterms:W3CDTF">2018-10-20T06:16:54Z</dcterms:modified>
</cp:coreProperties>
</file>